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8" r:id="rId4"/>
    <p:sldId id="311" r:id="rId5"/>
    <p:sldId id="314" r:id="rId6"/>
    <p:sldId id="312" r:id="rId7"/>
    <p:sldId id="316" r:id="rId8"/>
    <p:sldId id="315" r:id="rId9"/>
    <p:sldId id="317" r:id="rId10"/>
    <p:sldId id="318" r:id="rId11"/>
    <p:sldId id="319" r:id="rId12"/>
    <p:sldId id="322" r:id="rId13"/>
    <p:sldId id="320" r:id="rId14"/>
    <p:sldId id="321" r:id="rId15"/>
    <p:sldId id="323" r:id="rId16"/>
    <p:sldId id="324" r:id="rId17"/>
    <p:sldId id="326" r:id="rId18"/>
    <p:sldId id="325" r:id="rId19"/>
    <p:sldId id="327" r:id="rId20"/>
    <p:sldId id="328" r:id="rId21"/>
    <p:sldId id="330" r:id="rId22"/>
    <p:sldId id="329" r:id="rId23"/>
    <p:sldId id="31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6" autoAdjust="0"/>
    <p:restoredTop sz="92628"/>
  </p:normalViewPr>
  <p:slideViewPr>
    <p:cSldViewPr snapToGrid="0">
      <p:cViewPr>
        <p:scale>
          <a:sx n="105" d="100"/>
          <a:sy n="105" d="100"/>
        </p:scale>
        <p:origin x="808" y="-400"/>
      </p:cViewPr>
      <p:guideLst/>
    </p:cSldViewPr>
  </p:slideViewPr>
  <p:outlineViewPr>
    <p:cViewPr>
      <p:scale>
        <a:sx n="33" d="100"/>
        <a:sy n="33" d="100"/>
      </p:scale>
      <p:origin x="0" y="-270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13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36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" y="0"/>
            <a:ext cx="9141714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H Sarabun New" charset="0"/>
                <a:ea typeface="TH Sarabun New" charset="0"/>
                <a:cs typeface="TH Sarabun New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H Sarabun New" charset="0"/>
                  <a:ea typeface="TH Sarabun New" charset="0"/>
                  <a:cs typeface="TH Sarabun New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H Sarabun New" charset="0"/>
                  <a:ea typeface="TH Sarabun New" charset="0"/>
                  <a:cs typeface="TH Sarabun New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latin typeface="TH Sarabun New" charset="0"/>
                  <a:ea typeface="TH Sarabun New" charset="0"/>
                  <a:cs typeface="TH Sarabun New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6115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12610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2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fld id="{5DE3B5DE-687E-4601-9C25-48F7ABE0D7C5}" type="datetime1">
              <a:rPr lang="en-US" smtClean="0"/>
              <a:t>11/15/17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BFD467DE-D084-42AA-B27F-22F6084CB8BB}" type="datetime1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3782E027-C2A0-4932-A761-986BAD82B671}" type="datetime1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TH Sarabun New" charset="0"/>
                <a:ea typeface="TH Sarabun New" charset="0"/>
                <a:cs typeface="TH Sarabun New" charset="0"/>
              </a:defRPr>
            </a:lvl1pPr>
            <a:lvl2pPr>
              <a:defRPr sz="3200">
                <a:latin typeface="TH Sarabun New" charset="0"/>
                <a:ea typeface="TH Sarabun New" charset="0"/>
                <a:cs typeface="TH Sarabun New" charset="0"/>
              </a:defRPr>
            </a:lvl2pPr>
            <a:lvl3pPr>
              <a:defRPr sz="2400">
                <a:latin typeface="TH Sarabun New" charset="0"/>
                <a:ea typeface="TH Sarabun New" charset="0"/>
                <a:cs typeface="TH Sarabun New" charset="0"/>
              </a:defRPr>
            </a:lvl3pPr>
            <a:lvl4pPr>
              <a:defRPr sz="2000">
                <a:latin typeface="TH Sarabun New" charset="0"/>
                <a:ea typeface="TH Sarabun New" charset="0"/>
                <a:cs typeface="TH Sarabun New" charset="0"/>
              </a:defRPr>
            </a:lvl4pPr>
            <a:lvl5pPr>
              <a:defRPr sz="2000">
                <a:latin typeface="TH Sarabun New" charset="0"/>
                <a:ea typeface="TH Sarabun New" charset="0"/>
                <a:cs typeface="TH Sarabun New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fld id="{96AC42F1-294F-4AFB-8F78-2EF579F09459}" type="datetime1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6226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580A6EB-69F5-4723-B5E3-A6D9E36A957A}" type="datetime1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0FB02ED0-9CAE-481B-8D1D-B242F0282967}" type="datetime1">
              <a:rPr lang="en-US" smtClean="0"/>
              <a:t>11/15/17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93926"/>
            <a:ext cx="3868340" cy="397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489075"/>
            <a:ext cx="3868340" cy="6413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93926"/>
            <a:ext cx="3867150" cy="397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4696AB3F-7B84-45BD-A122-497866A73F4B}" type="datetime1">
              <a:rPr lang="en-US" smtClean="0"/>
              <a:t>11/15/17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6395E536-1457-4CE4-8497-197239F05587}" type="datetime1">
              <a:rPr lang="en-US" smtClean="0"/>
              <a:t>11/15/17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A4AF2F65-2726-4707-A7A6-DE21D14E80C5}" type="datetime1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1FA85564-6B99-4FC4-9CE3-22E750398B2E}" type="datetime1">
              <a:rPr lang="en-US" smtClean="0"/>
              <a:t>11/15/17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2BCD2BEA-7F40-407D-B082-13022E8B2C99}" type="datetime1">
              <a:rPr lang="en-US" smtClean="0"/>
              <a:t>11/15/17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fld id="{CA734DBA-6852-4C6A-AB8B-E28C0C52CB53}" type="datetime1">
              <a:rPr lang="en-US" smtClean="0"/>
              <a:t>11/15/17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3"/>
                </a:solidFill>
                <a:latin typeface="TH Sarabun New" charset="0"/>
                <a:ea typeface="TH Sarabun New" charset="0"/>
                <a:cs typeface="TH Sarabun New" charset="0"/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8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TH Sarabun New" charset="0"/>
          <a:ea typeface="TH Sarabun New" charset="0"/>
          <a:cs typeface="TH Sarabun New" charset="0"/>
        </a:defRPr>
      </a:lvl1pPr>
    </p:titleStyle>
    <p:bodyStyle>
      <a:lvl1pPr marL="358775" indent="-358775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tabLst/>
        <a:defRPr sz="3600" kern="1200">
          <a:solidFill>
            <a:schemeClr val="tx1"/>
          </a:solidFill>
          <a:latin typeface="TH Sarabun New" charset="0"/>
          <a:ea typeface="TH Sarabun New" charset="0"/>
          <a:cs typeface="TH Sarabun New" charset="0"/>
        </a:defRPr>
      </a:lvl1pPr>
      <a:lvl2pPr marL="719138" indent="-360363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tabLst/>
        <a:defRPr sz="3200" kern="1200">
          <a:solidFill>
            <a:schemeClr val="tx1"/>
          </a:solidFill>
          <a:latin typeface="TH Sarabun New" charset="0"/>
          <a:ea typeface="TH Sarabun New" charset="0"/>
          <a:cs typeface="TH Sarabun New" charset="0"/>
        </a:defRPr>
      </a:lvl2pPr>
      <a:lvl3pPr marL="1069975" indent="-350838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TH Sarabun New" charset="0"/>
          <a:ea typeface="TH Sarabun New" charset="0"/>
          <a:cs typeface="TH Sarabun New" charset="0"/>
        </a:defRPr>
      </a:lvl3pPr>
      <a:lvl4pPr marL="1382713" indent="-312738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TH Sarabun New" charset="0"/>
          <a:ea typeface="TH Sarabun New" charset="0"/>
          <a:cs typeface="TH Sarabun New" charset="0"/>
        </a:defRPr>
      </a:lvl4pPr>
      <a:lvl5pPr marL="1733550" indent="-303213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TH Sarabun New" charset="0"/>
          <a:ea typeface="TH Sarabun New" charset="0"/>
          <a:cs typeface="TH Sarabun New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giledata.org/essays/mappingObjects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 smtClean="0"/>
              <a:t>พีระศักดิ์ เพียรประสิทธิ์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88823459</a:t>
            </a:r>
            <a:r>
              <a:rPr lang="th-TH" dirty="0" smtClean="0"/>
              <a:t> </a:t>
            </a:r>
            <a:br>
              <a:rPr lang="th-TH" dirty="0" smtClean="0"/>
            </a:br>
            <a:r>
              <a:rPr lang="th-TH" dirty="0" smtClean="0"/>
              <a:t>การ</a:t>
            </a:r>
            <a:r>
              <a:rPr lang="th-TH" dirty="0"/>
              <a:t>วิเคราะห์และออกแบบระบบเชิงวัตถุ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err="1" smtClean="0"/>
              <a:t>ท</a:t>
            </a:r>
            <a:r>
              <a:rPr lang="th-TH" dirty="0" err="1" smtClean="0"/>
              <a:t>ุก</a:t>
            </a:r>
            <a:r>
              <a:rPr lang="th-TH" dirty="0" smtClean="0"/>
              <a:t>คลาสรวมที่ </a:t>
            </a:r>
            <a:r>
              <a:rPr lang="en-US" dirty="0" smtClean="0"/>
              <a:t>1  </a:t>
            </a:r>
            <a:r>
              <a:rPr lang="th-TH" dirty="0" smtClean="0"/>
              <a:t>ตาราง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ตัวอย่างที่ </a:t>
            </a:r>
            <a:r>
              <a:rPr lang="en-US" dirty="0" smtClean="0"/>
              <a:t>2 </a:t>
            </a:r>
            <a:r>
              <a:rPr lang="th-TH" dirty="0" smtClean="0"/>
              <a:t>วิธีการที่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373313"/>
            <a:ext cx="9144000" cy="283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4781551"/>
            <a:ext cx="6096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คลาส </a:t>
            </a:r>
            <a:r>
              <a:rPr lang="en-US" dirty="0" smtClean="0"/>
              <a:t>Person </a:t>
            </a:r>
            <a:r>
              <a:rPr lang="th-TH" dirty="0" smtClean="0"/>
              <a:t>ต้องการตัวระบุว่าเป็นประเภทใด ดังนั้น เพิ่ม </a:t>
            </a:r>
            <a:r>
              <a:rPr lang="en-US" dirty="0" err="1" smtClean="0"/>
              <a:t>PersonType</a:t>
            </a:r>
            <a:r>
              <a:rPr lang="en-US" dirty="0" smtClean="0"/>
              <a:t> </a:t>
            </a:r>
            <a:r>
              <a:rPr lang="th-TH" dirty="0" smtClean="0"/>
              <a:t>เพื่อใช้ในการระบุประเภท เช่น </a:t>
            </a:r>
            <a:r>
              <a:rPr lang="en-US" dirty="0" smtClean="0"/>
              <a:t>C = Customer, E = </a:t>
            </a:r>
            <a:r>
              <a:rPr lang="en-US" dirty="0" err="1" smtClean="0"/>
              <a:t>Emplpyee</a:t>
            </a:r>
            <a:r>
              <a:rPr lang="en-US" dirty="0" smtClean="0"/>
              <a:t> </a:t>
            </a:r>
            <a:r>
              <a:rPr lang="th-TH" dirty="0" smtClean="0"/>
              <a:t>และเพิ่ม </a:t>
            </a:r>
            <a:r>
              <a:rPr lang="en-US" dirty="0" smtClean="0"/>
              <a:t>attribute </a:t>
            </a:r>
            <a:r>
              <a:rPr lang="th-TH" dirty="0" smtClean="0"/>
              <a:t>หรือ </a:t>
            </a:r>
            <a:r>
              <a:rPr lang="en-US" dirty="0" smtClean="0"/>
              <a:t>method </a:t>
            </a:r>
            <a:r>
              <a:rPr lang="th-TH" dirty="0" smtClean="0"/>
              <a:t>สำหรับตรวจสอบค่าประเภท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ตัวอย่างที่ </a:t>
            </a:r>
            <a:r>
              <a:rPr lang="en-US" dirty="0"/>
              <a:t>2 </a:t>
            </a:r>
            <a:r>
              <a:rPr lang="th-TH" dirty="0"/>
              <a:t>วิธีการที่ </a:t>
            </a:r>
            <a:r>
              <a:rPr lang="en-US" dirty="0" smtClean="0"/>
              <a:t>1</a:t>
            </a:r>
            <a:r>
              <a:rPr lang="th-TH" dirty="0" smtClean="0"/>
              <a:t> </a:t>
            </a:r>
            <a:r>
              <a:rPr lang="en-US" dirty="0" smtClean="0"/>
              <a:t>(</a:t>
            </a:r>
            <a:r>
              <a:rPr lang="th-TH" dirty="0" smtClean="0"/>
              <a:t>ต่อ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07" y="4324717"/>
            <a:ext cx="6096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th-TH" dirty="0" smtClean="0"/>
              <a:t>แต่ละ </a:t>
            </a:r>
            <a:r>
              <a:rPr lang="en-US" dirty="0" smtClean="0"/>
              <a:t>class </a:t>
            </a:r>
            <a:r>
              <a:rPr lang="th-TH" dirty="0" smtClean="0"/>
              <a:t>เป็นแต่ละตาราง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ตัวอย่างที่ </a:t>
            </a:r>
            <a:r>
              <a:rPr lang="en-US" dirty="0"/>
              <a:t>2 </a:t>
            </a:r>
            <a:r>
              <a:rPr lang="th-TH" dirty="0"/>
              <a:t>วิธีการที่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9063"/>
            <a:ext cx="9144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1" y="2708751"/>
            <a:ext cx="8132589" cy="26656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ตัวอย่างที่ </a:t>
            </a:r>
            <a:r>
              <a:rPr lang="en-US" dirty="0"/>
              <a:t>2 </a:t>
            </a:r>
            <a:r>
              <a:rPr lang="th-TH" dirty="0"/>
              <a:t>วิธีการที่ </a:t>
            </a:r>
            <a:r>
              <a:rPr lang="en-US" dirty="0" smtClean="0"/>
              <a:t>2</a:t>
            </a:r>
            <a:r>
              <a:rPr lang="th-TH" dirty="0" smtClean="0"/>
              <a:t> (ต่อ)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18102" y="2588216"/>
            <a:ext cx="87824" cy="7749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ประเภทความสัมพันธ์ของ </a:t>
            </a:r>
            <a:r>
              <a:rPr lang="en-US" dirty="0" smtClean="0"/>
              <a:t>object </a:t>
            </a:r>
            <a:r>
              <a:rPr lang="th-TH" dirty="0" smtClean="0"/>
              <a:t>ที่ระบุจากค่า </a:t>
            </a:r>
            <a:r>
              <a:rPr lang="en-US" dirty="0"/>
              <a:t>multiplicity</a:t>
            </a:r>
            <a:endParaRPr lang="en-US" dirty="0" smtClean="0"/>
          </a:p>
          <a:p>
            <a:pPr lvl="1"/>
            <a:r>
              <a:rPr lang="en-US" dirty="0"/>
              <a:t>One-to-one </a:t>
            </a:r>
            <a:r>
              <a:rPr lang="en-US" dirty="0" smtClean="0"/>
              <a:t>relationships</a:t>
            </a:r>
            <a:r>
              <a:rPr lang="th-TH" dirty="0" smtClean="0"/>
              <a:t> เช่น ตำแหน่ง กับ พนักงาน</a:t>
            </a:r>
            <a:endParaRPr lang="en-US" dirty="0" smtClean="0"/>
          </a:p>
          <a:p>
            <a:pPr lvl="1"/>
            <a:r>
              <a:rPr lang="en-US" dirty="0"/>
              <a:t>One-to-many </a:t>
            </a:r>
            <a:r>
              <a:rPr lang="en-US" dirty="0" smtClean="0"/>
              <a:t>relationships</a:t>
            </a:r>
            <a:r>
              <a:rPr lang="th-TH" dirty="0"/>
              <a:t> </a:t>
            </a:r>
            <a:r>
              <a:rPr lang="th-TH" dirty="0" smtClean="0"/>
              <a:t>เช่น พนักงาน กับ แผนก</a:t>
            </a:r>
            <a:endParaRPr lang="en-US" dirty="0" smtClean="0"/>
          </a:p>
          <a:p>
            <a:pPr lvl="1"/>
            <a:r>
              <a:rPr lang="en-US" dirty="0"/>
              <a:t>Many-to-many </a:t>
            </a:r>
            <a:r>
              <a:rPr lang="en-US" dirty="0" smtClean="0"/>
              <a:t>relationships</a:t>
            </a:r>
            <a:r>
              <a:rPr lang="th-TH" dirty="0" smtClean="0"/>
              <a:t> เช่น พนักงาน กับ งาน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ตัวอย่างที่ </a:t>
            </a:r>
            <a:r>
              <a:rPr lang="en-US" dirty="0" smtClean="0"/>
              <a:t>3 (association)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เมื่อ </a:t>
            </a:r>
            <a:r>
              <a:rPr lang="en-US" dirty="0" smtClean="0"/>
              <a:t>multiplicity</a:t>
            </a:r>
            <a:r>
              <a:rPr lang="th-TH" dirty="0" smtClean="0"/>
              <a:t> เป็น </a:t>
            </a:r>
            <a:r>
              <a:rPr lang="en-US" dirty="0" smtClean="0"/>
              <a:t>1 (</a:t>
            </a:r>
            <a:r>
              <a:rPr lang="th-TH" dirty="0" smtClean="0"/>
              <a:t>เช่น</a:t>
            </a:r>
            <a:r>
              <a:rPr lang="en-US" dirty="0" smtClean="0"/>
              <a:t> </a:t>
            </a:r>
            <a:r>
              <a:rPr lang="en-US" dirty="0"/>
              <a:t>0..1 or 1</a:t>
            </a:r>
            <a:r>
              <a:rPr lang="en-US" dirty="0" smtClean="0"/>
              <a:t>)</a:t>
            </a:r>
            <a:endParaRPr lang="th-TH" dirty="0" smtClean="0"/>
          </a:p>
          <a:p>
            <a:pPr lvl="1"/>
            <a:r>
              <a:rPr lang="en-US" dirty="0" err="1"/>
              <a:t>getDivision</a:t>
            </a:r>
            <a:r>
              <a:rPr lang="en-US" dirty="0" smtClean="0"/>
              <a:t>()</a:t>
            </a:r>
            <a:r>
              <a:rPr lang="th-TH" dirty="0" smtClean="0"/>
              <a:t> เป็น </a:t>
            </a:r>
            <a:r>
              <a:rPr lang="en-US" dirty="0" smtClean="0"/>
              <a:t>method </a:t>
            </a:r>
            <a:r>
              <a:rPr lang="th-TH" dirty="0" smtClean="0"/>
              <a:t>ที่คืนค่า </a:t>
            </a:r>
            <a:r>
              <a:rPr lang="en-US" dirty="0" err="1" smtClean="0"/>
              <a:t>devision</a:t>
            </a:r>
            <a:endParaRPr lang="en-US" dirty="0" smtClean="0"/>
          </a:p>
          <a:p>
            <a:pPr lvl="1"/>
            <a:r>
              <a:rPr lang="en-US" dirty="0" err="1" smtClean="0"/>
              <a:t>setDivision</a:t>
            </a:r>
            <a:r>
              <a:rPr lang="en-US" dirty="0" smtClean="0"/>
              <a:t>() </a:t>
            </a:r>
            <a:r>
              <a:rPr lang="th-TH" dirty="0" smtClean="0"/>
              <a:t>เป็น </a:t>
            </a:r>
            <a:r>
              <a:rPr lang="en-US" dirty="0" smtClean="0"/>
              <a:t>method </a:t>
            </a:r>
            <a:r>
              <a:rPr lang="th-TH" dirty="0" smtClean="0"/>
              <a:t>ที่กำหนดค่า </a:t>
            </a:r>
            <a:r>
              <a:rPr lang="en-US" dirty="0" err="1" smtClean="0"/>
              <a:t>devision</a:t>
            </a:r>
            <a:endParaRPr lang="en-US" dirty="0" smtClean="0"/>
          </a:p>
          <a:p>
            <a:r>
              <a:rPr lang="th-TH" dirty="0"/>
              <a:t>เมื่อ </a:t>
            </a:r>
            <a:r>
              <a:rPr lang="en-US" dirty="0"/>
              <a:t>multiplicity</a:t>
            </a:r>
            <a:r>
              <a:rPr lang="th-TH" dirty="0"/>
              <a:t> เป็น </a:t>
            </a:r>
            <a:r>
              <a:rPr lang="en-US" dirty="0" smtClean="0"/>
              <a:t>many </a:t>
            </a:r>
            <a:r>
              <a:rPr lang="th-TH" dirty="0" smtClean="0"/>
              <a:t>(เช่น </a:t>
            </a:r>
            <a:r>
              <a:rPr lang="hr-HR" dirty="0" smtClean="0"/>
              <a:t>0..</a:t>
            </a:r>
            <a:r>
              <a:rPr lang="hr-HR" dirty="0"/>
              <a:t>*, 1</a:t>
            </a:r>
            <a:r>
              <a:rPr lang="hr-HR" dirty="0" smtClean="0"/>
              <a:t>..*</a:t>
            </a:r>
            <a:r>
              <a:rPr lang="th-TH" dirty="0" smtClean="0"/>
              <a:t>)</a:t>
            </a:r>
          </a:p>
          <a:p>
            <a:pPr lvl="1"/>
            <a:r>
              <a:rPr lang="en-US" dirty="0" err="1" smtClean="0"/>
              <a:t>getEmployees</a:t>
            </a:r>
            <a:r>
              <a:rPr lang="th-TH" dirty="0" smtClean="0"/>
              <a:t>() เป็น </a:t>
            </a:r>
            <a:r>
              <a:rPr lang="en-US" dirty="0" smtClean="0"/>
              <a:t>method </a:t>
            </a:r>
            <a:r>
              <a:rPr lang="th-TH" dirty="0" smtClean="0"/>
              <a:t>ที่คืนค่า กลุ่มของข้อมูล เช่น </a:t>
            </a:r>
            <a:r>
              <a:rPr lang="en-US" dirty="0" smtClean="0"/>
              <a:t>array </a:t>
            </a:r>
            <a:r>
              <a:rPr lang="th-TH" dirty="0" smtClean="0"/>
              <a:t>(ในที่นี้คือ </a:t>
            </a:r>
            <a:r>
              <a:rPr lang="en-US" dirty="0" err="1" smtClean="0"/>
              <a:t>HashSet</a:t>
            </a:r>
            <a:r>
              <a:rPr lang="th-TH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00"/>
            <a:ext cx="9144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ในที่นี้จะเป็นการใช้งานผ่านเครื่องมือที่ชื่อว่า </a:t>
            </a:r>
            <a:r>
              <a:rPr lang="en-US" dirty="0" err="1" smtClean="0"/>
              <a:t>phpMyAdmin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การสร้างตารางในฐานข้อมูล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 smtClean="0"/>
              <a:t>ภาษา </a:t>
            </a:r>
            <a:r>
              <a:rPr lang="en-US" dirty="0" smtClean="0"/>
              <a:t>SQL </a:t>
            </a:r>
            <a:r>
              <a:rPr lang="th-TH" dirty="0" smtClean="0"/>
              <a:t>ย่อ</a:t>
            </a:r>
            <a:r>
              <a:rPr lang="th-TH" dirty="0"/>
              <a:t>มาจาก </a:t>
            </a:r>
            <a:r>
              <a:rPr lang="en-US" dirty="0"/>
              <a:t>S</a:t>
            </a:r>
            <a:r>
              <a:rPr lang="th-TH" dirty="0" smtClean="0"/>
              <a:t>tructured </a:t>
            </a:r>
            <a:r>
              <a:rPr lang="en-US" dirty="0" smtClean="0"/>
              <a:t>Q</a:t>
            </a:r>
            <a:r>
              <a:rPr lang="th-TH" dirty="0" smtClean="0"/>
              <a:t>uery </a:t>
            </a:r>
            <a:r>
              <a:rPr lang="en-US" dirty="0" smtClean="0"/>
              <a:t>L</a:t>
            </a:r>
            <a:r>
              <a:rPr lang="th-TH" dirty="0" smtClean="0"/>
              <a:t>anguage คือ</a:t>
            </a:r>
            <a:r>
              <a:rPr lang="en-US" dirty="0" smtClean="0"/>
              <a:t> </a:t>
            </a:r>
            <a:r>
              <a:rPr lang="th-TH" dirty="0" smtClean="0"/>
              <a:t>ภาษา</a:t>
            </a:r>
            <a:r>
              <a:rPr lang="th-TH" dirty="0"/>
              <a:t>ที่ใช้ใน</a:t>
            </a:r>
            <a:r>
              <a:rPr lang="th-TH" dirty="0" smtClean="0"/>
              <a:t>การจัดการ</a:t>
            </a:r>
            <a:r>
              <a:rPr lang="th-TH" dirty="0"/>
              <a:t>กับ</a:t>
            </a:r>
            <a:r>
              <a:rPr lang="th-TH" dirty="0" smtClean="0"/>
              <a:t>ฐานข้อมูล</a:t>
            </a:r>
            <a:endParaRPr lang="en-US" dirty="0" smtClean="0"/>
          </a:p>
          <a:p>
            <a:r>
              <a:rPr lang="th-TH" dirty="0" smtClean="0"/>
              <a:t>ตัวอย่าง</a:t>
            </a:r>
            <a:endParaRPr lang="en-US" dirty="0"/>
          </a:p>
          <a:p>
            <a:r>
              <a:rPr lang="th-TH" dirty="0"/>
              <a:t>การอ่านข้อมูลจากตาราง </a:t>
            </a:r>
            <a:r>
              <a:rPr lang="en-US" dirty="0"/>
              <a:t>Position </a:t>
            </a:r>
            <a:endParaRPr lang="en-US" dirty="0" smtClean="0"/>
          </a:p>
          <a:p>
            <a:pPr lvl="1"/>
            <a:r>
              <a:rPr lang="en-US" dirty="0" smtClean="0"/>
              <a:t>SELECT </a:t>
            </a:r>
            <a:r>
              <a:rPr lang="en-US" dirty="0"/>
              <a:t>* FROM </a:t>
            </a:r>
            <a:r>
              <a:rPr lang="en-US" dirty="0" smtClean="0"/>
              <a:t>Position</a:t>
            </a:r>
          </a:p>
          <a:p>
            <a:r>
              <a:rPr lang="th-TH" dirty="0" smtClean="0"/>
              <a:t>การอ่านข้อมูลจากตาราง </a:t>
            </a:r>
            <a:r>
              <a:rPr lang="en-US" dirty="0" smtClean="0"/>
              <a:t>Position </a:t>
            </a:r>
            <a:r>
              <a:rPr lang="th-TH" dirty="0" smtClean="0"/>
              <a:t>ที่มีค่า </a:t>
            </a:r>
            <a:r>
              <a:rPr lang="en-US" dirty="0" err="1" smtClean="0"/>
              <a:t>PositionPOID</a:t>
            </a:r>
            <a:r>
              <a:rPr lang="en-US" dirty="0" smtClean="0"/>
              <a:t> </a:t>
            </a:r>
            <a:r>
              <a:rPr lang="th-TH" dirty="0" smtClean="0"/>
              <a:t>เป็น </a:t>
            </a:r>
            <a:r>
              <a:rPr lang="en-US" dirty="0" smtClean="0"/>
              <a:t>1</a:t>
            </a:r>
          </a:p>
          <a:p>
            <a:pPr lvl="1"/>
            <a:r>
              <a:rPr lang="en-US" dirty="0"/>
              <a:t>SELECT * FROM </a:t>
            </a:r>
            <a:r>
              <a:rPr lang="en-US" dirty="0" smtClean="0"/>
              <a:t>Position</a:t>
            </a:r>
            <a:r>
              <a:rPr lang="th-TH" dirty="0" smtClean="0"/>
              <a:t> </a:t>
            </a:r>
            <a:r>
              <a:rPr lang="en-US" dirty="0" smtClean="0"/>
              <a:t>WHERE </a:t>
            </a:r>
            <a:r>
              <a:rPr lang="en-US" dirty="0" err="1"/>
              <a:t>PositionPOID</a:t>
            </a:r>
            <a:r>
              <a:rPr lang="en-US" dirty="0"/>
              <a:t> </a:t>
            </a:r>
            <a:r>
              <a:rPr lang="en-US" dirty="0" smtClean="0"/>
              <a:t>= 1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ภาษา </a:t>
            </a:r>
            <a:r>
              <a:rPr lang="en-US" dirty="0" smtClean="0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Objects to Relational Databases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การอ่านค่าข้อมูลจาก หลายตาราง ให้ทำการกำหนดค่า </a:t>
            </a:r>
            <a:r>
              <a:rPr lang="en-US" dirty="0" smtClean="0"/>
              <a:t>FK = PK </a:t>
            </a:r>
            <a:r>
              <a:rPr lang="th-TH" dirty="0" smtClean="0"/>
              <a:t>หลัง </a:t>
            </a:r>
            <a:r>
              <a:rPr lang="en-US" dirty="0" smtClean="0"/>
              <a:t>WHERE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* FROM Position, </a:t>
            </a:r>
            <a:r>
              <a:rPr lang="en-US" dirty="0" smtClean="0"/>
              <a:t>Employee</a:t>
            </a:r>
            <a:r>
              <a:rPr lang="th-TH" dirty="0" smtClean="0"/>
              <a:t> </a:t>
            </a:r>
            <a:r>
              <a:rPr lang="en-US" dirty="0" smtClean="0"/>
              <a:t>WHERE </a:t>
            </a:r>
            <a:r>
              <a:rPr lang="en-US" dirty="0" err="1"/>
              <a:t>Position.EmployeePOID</a:t>
            </a:r>
            <a:r>
              <a:rPr lang="en-US" dirty="0"/>
              <a:t> = </a:t>
            </a:r>
            <a:r>
              <a:rPr lang="en-US" dirty="0" err="1"/>
              <a:t>Employee.EmployeePOID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ภาษา </a:t>
            </a:r>
            <a:r>
              <a:rPr lang="en-US" dirty="0" smtClean="0"/>
              <a:t>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www.agiledata.org/essays/mappingObjects.html</a:t>
            </a:r>
            <a:endParaRPr lang="th-TH" dirty="0" smtClean="0"/>
          </a:p>
          <a:p>
            <a:r>
              <a:rPr lang="en-US" dirty="0"/>
              <a:t>https://</a:t>
            </a:r>
            <a:r>
              <a:rPr lang="en-US" dirty="0" err="1"/>
              <a:t>support.office.com</a:t>
            </a:r>
            <a:r>
              <a:rPr lang="en-US" dirty="0"/>
              <a:t>/</a:t>
            </a:r>
            <a:r>
              <a:rPr lang="en-US" dirty="0" err="1"/>
              <a:t>th-th</a:t>
            </a:r>
            <a:r>
              <a:rPr lang="en-US" dirty="0"/>
              <a:t>/article/บทนำสู่การเขียนโปรแกรม-SQL-ใน-Access-d5f21d10-cd73-4507-925e-bb26e377fe7e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อ่านเพิ่มเติมที่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2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2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การพัฒนาระบบสารสนเทศ หลายๆ ระบบสารสนเทศ ได้มีการใช้เทคโนโลยีเชิงวัตถุ เช่น ภาษา </a:t>
            </a:r>
            <a:r>
              <a:rPr lang="en-US" dirty="0" smtClean="0"/>
              <a:t>C#, JAVA </a:t>
            </a:r>
            <a:r>
              <a:rPr lang="th-TH" dirty="0" smtClean="0"/>
              <a:t>ในการพัฒนาแอปพลิเคชัน และใช้งาน </a:t>
            </a:r>
            <a:r>
              <a:rPr lang="en-US" dirty="0" smtClean="0"/>
              <a:t>relational database </a:t>
            </a:r>
            <a:r>
              <a:rPr lang="th-TH" dirty="0" smtClean="0"/>
              <a:t>ในการจัดเก็บข้อมูล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Mapping (v)</a:t>
            </a:r>
            <a:r>
              <a:rPr lang="en-US" dirty="0"/>
              <a:t>.  The act of determining how objects and their relationships are persisted in permanent data </a:t>
            </a:r>
            <a:r>
              <a:rPr lang="en-US" dirty="0" smtClean="0"/>
              <a:t>storage. </a:t>
            </a:r>
            <a:r>
              <a:rPr lang="en-US" dirty="0"/>
              <a:t> </a:t>
            </a:r>
          </a:p>
          <a:p>
            <a:r>
              <a:rPr lang="en-US" b="1" dirty="0"/>
              <a:t>Mapping (n)</a:t>
            </a:r>
            <a:r>
              <a:rPr lang="en-US" dirty="0"/>
              <a:t>. The definition of how an object’s property or a relationship is persisted in permanent storage. </a:t>
            </a:r>
            <a:endParaRPr lang="th-TH" dirty="0" smtClean="0"/>
          </a:p>
          <a:p>
            <a:r>
              <a:rPr lang="th-TH" dirty="0" smtClean="0"/>
              <a:t>กล่าวได้ว่า การ </a:t>
            </a:r>
            <a:r>
              <a:rPr lang="en-US" dirty="0" smtClean="0"/>
              <a:t>mapping </a:t>
            </a:r>
            <a:r>
              <a:rPr lang="th-TH" dirty="0" smtClean="0"/>
              <a:t>คือ การกำหนดว่า </a:t>
            </a:r>
            <a:r>
              <a:rPr lang="en-US" dirty="0" smtClean="0"/>
              <a:t>object </a:t>
            </a:r>
            <a:r>
              <a:rPr lang="th-TH" dirty="0" smtClean="0"/>
              <a:t>และความสัมพันธ์จัดเก็บอยู่ในฐานข้อมูลถาวรอย่างไร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Terminology</a:t>
            </a:r>
          </a:p>
        </p:txBody>
      </p:sp>
    </p:spTree>
    <p:extLst>
      <p:ext uri="{BB962C8B-B14F-4D97-AF65-F5344CB8AC3E}">
        <p14:creationId xmlns:p14="http://schemas.microsoft.com/office/powerpoint/2010/main" val="6728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 smtClean="0"/>
              <a:t>พิจารณา </a:t>
            </a:r>
            <a:r>
              <a:rPr lang="en-US" dirty="0" smtClean="0"/>
              <a:t>attribute </a:t>
            </a:r>
            <a:r>
              <a:rPr lang="th-TH" dirty="0" smtClean="0"/>
              <a:t>ของ </a:t>
            </a:r>
            <a:r>
              <a:rPr lang="en-US" dirty="0" smtClean="0"/>
              <a:t>class</a:t>
            </a:r>
            <a:endParaRPr lang="th-TH" dirty="0" smtClean="0"/>
          </a:p>
          <a:p>
            <a:r>
              <a:rPr lang="en-US" dirty="0" smtClean="0"/>
              <a:t>1 attribute </a:t>
            </a:r>
            <a:r>
              <a:rPr lang="th-TH" dirty="0" smtClean="0"/>
              <a:t>สามารถ </a:t>
            </a:r>
            <a:r>
              <a:rPr lang="en-US" dirty="0" smtClean="0"/>
              <a:t>map </a:t>
            </a:r>
            <a:r>
              <a:rPr lang="th-TH" dirty="0" smtClean="0"/>
              <a:t>เป็นศูนย์หรือหลายคอลัมน์ได้ใน</a:t>
            </a:r>
            <a:r>
              <a:rPr lang="en-US" dirty="0" smtClean="0"/>
              <a:t> </a:t>
            </a:r>
            <a:r>
              <a:rPr lang="en-US" dirty="0"/>
              <a:t>relational </a:t>
            </a:r>
            <a:r>
              <a:rPr lang="en-US" dirty="0" smtClean="0"/>
              <a:t>database</a:t>
            </a:r>
            <a:endParaRPr lang="th-TH" dirty="0" smtClean="0"/>
          </a:p>
          <a:p>
            <a:r>
              <a:rPr lang="en-US" dirty="0" smtClean="0"/>
              <a:t>attributes </a:t>
            </a:r>
            <a:r>
              <a:rPr lang="th-TH" dirty="0" smtClean="0"/>
              <a:t>บาง </a:t>
            </a:r>
            <a:r>
              <a:rPr lang="en-US" dirty="0" smtClean="0"/>
              <a:t>attribute </a:t>
            </a:r>
            <a:r>
              <a:rPr lang="th-TH" dirty="0" smtClean="0"/>
              <a:t>ไม่จำเป็นต้องเก็บในฐานข้้อมูล</a:t>
            </a:r>
          </a:p>
          <a:p>
            <a:pPr lvl="1"/>
            <a:r>
              <a:rPr lang="th-TH" dirty="0" smtClean="0"/>
              <a:t>เช่น </a:t>
            </a:r>
            <a:r>
              <a:rPr lang="en-US" dirty="0" smtClean="0"/>
              <a:t>student </a:t>
            </a:r>
            <a:r>
              <a:rPr lang="th-TH" dirty="0" smtClean="0"/>
              <a:t>มี </a:t>
            </a:r>
            <a:r>
              <a:rPr lang="en-US" dirty="0" smtClean="0"/>
              <a:t>attribute </a:t>
            </a:r>
            <a:r>
              <a:rPr lang="th-TH" dirty="0" smtClean="0"/>
              <a:t>คะแนนเฉลี่ย ซึ่งค่าเฉลี่ยสามารถคำนวณได้จากโปรแกรม</a:t>
            </a:r>
          </a:p>
          <a:p>
            <a:r>
              <a:rPr lang="th-TH" dirty="0" smtClean="0"/>
              <a:t>วิธีการที่ง่ายๆ ที่สุดคือ การ </a:t>
            </a:r>
            <a:r>
              <a:rPr lang="en-US" dirty="0" smtClean="0"/>
              <a:t>map 1 attribute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th-TH" dirty="0" smtClean="0"/>
              <a:t>เป็น </a:t>
            </a:r>
            <a:r>
              <a:rPr lang="en-US" dirty="0" smtClean="0"/>
              <a:t>1 column </a:t>
            </a:r>
            <a:r>
              <a:rPr lang="th-TH" dirty="0" smtClean="0"/>
              <a:t>ของตาราง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3610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คลาส </a:t>
            </a:r>
            <a:r>
              <a:rPr lang="en-US" dirty="0" smtClean="0"/>
              <a:t>Order </a:t>
            </a:r>
            <a:r>
              <a:rPr lang="th-TH" dirty="0" smtClean="0"/>
              <a:t>และ </a:t>
            </a:r>
            <a:r>
              <a:rPr lang="en-US" dirty="0" err="1" smtClean="0"/>
              <a:t>OrderItem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Map 1 attribute -&gt; 1 column</a:t>
            </a:r>
          </a:p>
          <a:p>
            <a:r>
              <a:rPr lang="th-TH" dirty="0" smtClean="0"/>
              <a:t>ประเภท (</a:t>
            </a:r>
            <a:r>
              <a:rPr lang="en-US" dirty="0" smtClean="0"/>
              <a:t>Type</a:t>
            </a:r>
            <a:r>
              <a:rPr lang="th-TH" dirty="0" smtClean="0"/>
              <a:t>)</a:t>
            </a:r>
          </a:p>
          <a:p>
            <a:pPr lvl="1"/>
            <a:r>
              <a:rPr lang="en-US" dirty="0" smtClean="0"/>
              <a:t>Date -&gt; Date</a:t>
            </a:r>
          </a:p>
          <a:p>
            <a:pPr lvl="1"/>
            <a:r>
              <a:rPr lang="en-US" dirty="0" smtClean="0"/>
              <a:t>String -&gt; </a:t>
            </a:r>
            <a:r>
              <a:rPr lang="en-US" dirty="0" err="1" smtClean="0"/>
              <a:t>varchar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-&gt;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ตัวอย่างที่ </a:t>
            </a:r>
            <a:r>
              <a:rPr lang="en-US" dirty="0" smtClean="0"/>
              <a:t>1 (aggregation)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2534" y="0"/>
            <a:ext cx="4538133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0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3 Attribute tax </a:t>
            </a:r>
            <a:r>
              <a:rPr lang="th-TH" dirty="0" smtClean="0"/>
              <a:t>ของคลาส </a:t>
            </a:r>
            <a:r>
              <a:rPr lang="en-US" dirty="0" smtClean="0"/>
              <a:t>-&gt; 1 column tax </a:t>
            </a:r>
            <a:r>
              <a:rPr lang="th-TH" dirty="0" smtClean="0"/>
              <a:t>เนื่องจากข้อมูลภาษีมีการคำนวณใหม่ทุกๆ การสั่งซื้อ</a:t>
            </a:r>
          </a:p>
          <a:p>
            <a:r>
              <a:rPr lang="th-TH" dirty="0" smtClean="0"/>
              <a:t>ในฐานข้อมูล จำเป็นต้องมี </a:t>
            </a:r>
            <a:r>
              <a:rPr lang="en-US" dirty="0" smtClean="0"/>
              <a:t>Key </a:t>
            </a:r>
            <a:r>
              <a:rPr lang="th-TH" dirty="0" smtClean="0"/>
              <a:t>สำหรับเป็นตัวบ่งชี้</a:t>
            </a:r>
            <a:r>
              <a:rPr lang="en-US" dirty="0" smtClean="0"/>
              <a:t> (Primary Key : PK)</a:t>
            </a:r>
            <a:r>
              <a:rPr lang="th-TH" dirty="0" smtClean="0"/>
              <a:t> โดยที่ </a:t>
            </a:r>
            <a:r>
              <a:rPr lang="en-US" dirty="0" smtClean="0"/>
              <a:t>Key </a:t>
            </a:r>
            <a:r>
              <a:rPr lang="th-TH" dirty="0" smtClean="0"/>
              <a:t>นี้จะเป็น </a:t>
            </a:r>
            <a:r>
              <a:rPr lang="en-US" dirty="0" smtClean="0"/>
              <a:t>unique</a:t>
            </a:r>
          </a:p>
          <a:p>
            <a:pPr lvl="1"/>
            <a:r>
              <a:rPr lang="th-TH" dirty="0" smtClean="0"/>
              <a:t>ทำการเพิ่ม </a:t>
            </a:r>
            <a:r>
              <a:rPr lang="en-US" dirty="0" smtClean="0"/>
              <a:t>key</a:t>
            </a:r>
            <a:r>
              <a:rPr lang="th-TH" dirty="0" smtClean="0"/>
              <a:t> </a:t>
            </a:r>
            <a:r>
              <a:rPr lang="en-US" dirty="0" err="1" smtClean="0"/>
              <a:t>OrederId</a:t>
            </a:r>
            <a:r>
              <a:rPr lang="en-US" dirty="0" smtClean="0"/>
              <a:t> </a:t>
            </a:r>
            <a:r>
              <a:rPr lang="th-TH" dirty="0" smtClean="0"/>
              <a:t>ในตาราง </a:t>
            </a:r>
            <a:r>
              <a:rPr lang="en-US" dirty="0" smtClean="0"/>
              <a:t>Order</a:t>
            </a:r>
          </a:p>
          <a:p>
            <a:pPr lvl="1"/>
            <a:r>
              <a:rPr lang="th-TH" dirty="0" smtClean="0"/>
              <a:t>เพิ่ม </a:t>
            </a:r>
            <a:r>
              <a:rPr lang="en-US" dirty="0" err="1" smtClean="0"/>
              <a:t>ItemSequence</a:t>
            </a:r>
            <a:r>
              <a:rPr lang="en-US" dirty="0" smtClean="0"/>
              <a:t> </a:t>
            </a:r>
            <a:r>
              <a:rPr lang="th-TH" dirty="0" smtClean="0"/>
              <a:t>ในตาราง </a:t>
            </a:r>
            <a:r>
              <a:rPr lang="en-US" dirty="0" err="1" smtClean="0"/>
              <a:t>OrderItem</a:t>
            </a:r>
            <a:endParaRPr lang="en-US" dirty="0" smtClean="0"/>
          </a:p>
          <a:p>
            <a:r>
              <a:rPr lang="th-TH" dirty="0" smtClean="0"/>
              <a:t>ในฐานข้อมูล ตารางก็มีความสัมพันธ์กัน ซึ่งต้องมี </a:t>
            </a:r>
            <a:r>
              <a:rPr lang="en-US" dirty="0" smtClean="0"/>
              <a:t>Key </a:t>
            </a:r>
            <a:r>
              <a:rPr lang="th-TH" dirty="0" smtClean="0"/>
              <a:t>สำหรับอ้างอิง (</a:t>
            </a:r>
            <a:r>
              <a:rPr lang="en-US" dirty="0"/>
              <a:t>F</a:t>
            </a:r>
            <a:r>
              <a:rPr lang="en-US" dirty="0" smtClean="0"/>
              <a:t>oreign Key</a:t>
            </a:r>
            <a:r>
              <a:rPr lang="th-TH" dirty="0" smtClean="0"/>
              <a:t> </a:t>
            </a:r>
            <a:r>
              <a:rPr lang="en-US" dirty="0" smtClean="0"/>
              <a:t>: FK</a:t>
            </a:r>
            <a:r>
              <a:rPr lang="th-TH" dirty="0" smtClean="0"/>
              <a:t>)</a:t>
            </a:r>
            <a:endParaRPr lang="en-US" dirty="0" smtClean="0"/>
          </a:p>
          <a:p>
            <a:pPr lvl="1"/>
            <a:r>
              <a:rPr lang="th-TH" dirty="0" smtClean="0"/>
              <a:t>เพิ่ม </a:t>
            </a:r>
            <a:r>
              <a:rPr lang="en-US" dirty="0" err="1" smtClean="0"/>
              <a:t>OrderId</a:t>
            </a:r>
            <a:r>
              <a:rPr lang="en-US" dirty="0" smtClean="0"/>
              <a:t> </a:t>
            </a:r>
            <a:r>
              <a:rPr lang="th-TH" dirty="0" smtClean="0"/>
              <a:t>ในตาราง </a:t>
            </a:r>
            <a:r>
              <a:rPr lang="en-US" dirty="0" err="1" smtClean="0"/>
              <a:t>OrderItem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ตัวอย่างที่ </a:t>
            </a:r>
            <a:r>
              <a:rPr lang="en-US" dirty="0" smtClean="0"/>
              <a:t>1 (</a:t>
            </a:r>
            <a:r>
              <a:rPr lang="th-TH" dirty="0" smtClean="0"/>
              <a:t>ต่อ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ตัวอย่างที่ </a:t>
            </a:r>
            <a:r>
              <a:rPr lang="en-US" dirty="0" smtClean="0"/>
              <a:t>2</a:t>
            </a:r>
            <a:r>
              <a:rPr lang="th-TH" dirty="0" smtClean="0"/>
              <a:t> (</a:t>
            </a:r>
            <a:r>
              <a:rPr lang="en-US" dirty="0" smtClean="0"/>
              <a:t>inheritance</a:t>
            </a:r>
            <a:r>
              <a:rPr lang="th-TH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5244"/>
            <a:ext cx="9144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7F07FBFB-81B3-974F-AB1F-79708DC1851C}" vid="{2EC3A450-B869-044B-BDC7-A6EE99C15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SlideTemplate</Template>
  <TotalTime>0</TotalTime>
  <Words>521</Words>
  <Application>Microsoft Macintosh PowerPoint</Application>
  <PresentationFormat>On-screen Show (4:3)</PresentationFormat>
  <Paragraphs>68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Century Gothic</vt:lpstr>
      <vt:lpstr>TH Sarabun New</vt:lpstr>
      <vt:lpstr>Wingdings</vt:lpstr>
      <vt:lpstr>Presentation level design</vt:lpstr>
      <vt:lpstr>88823459  การวิเคราะห์และออกแบบระบบเชิงวัตถุ</vt:lpstr>
      <vt:lpstr>Outline</vt:lpstr>
      <vt:lpstr>Overview</vt:lpstr>
      <vt:lpstr>Mapping Terminology</vt:lpstr>
      <vt:lpstr>Basic Concepts</vt:lpstr>
      <vt:lpstr>ตัวอย่างที่ 1 (aggregation)</vt:lpstr>
      <vt:lpstr>PowerPoint Presentation</vt:lpstr>
      <vt:lpstr>ตัวอย่างที่ 1 (ต่อ)</vt:lpstr>
      <vt:lpstr>ตัวอย่างที่ 2 (inheritance)</vt:lpstr>
      <vt:lpstr>ตัวอย่างที่ 2 วิธีการที่ 1</vt:lpstr>
      <vt:lpstr>ตัวอย่างที่ 2 วิธีการที่ 1 (ต่อ)</vt:lpstr>
      <vt:lpstr>ตัวอย่างที่ 2 วิธีการที่ 2</vt:lpstr>
      <vt:lpstr>ตัวอย่างที่ 2 วิธีการที่ 2 (ต่อ)</vt:lpstr>
      <vt:lpstr>ตัวอย่างที่ 3 (association) </vt:lpstr>
      <vt:lpstr>PowerPoint Presentation</vt:lpstr>
      <vt:lpstr>PowerPoint Presentation</vt:lpstr>
      <vt:lpstr>PowerPoint Presentation</vt:lpstr>
      <vt:lpstr>การสร้างตารางในฐานข้อมูล</vt:lpstr>
      <vt:lpstr>ตัวอย่าง ภาษา SQL</vt:lpstr>
      <vt:lpstr>ตัวอย่าง ภาษา SQL</vt:lpstr>
      <vt:lpstr>อ่านเพิ่มเติมที่</vt:lpstr>
      <vt:lpstr>Question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2015-08-09T19:00:14Z</dcterms:created>
  <dcterms:modified xsi:type="dcterms:W3CDTF">2017-11-15T06:32:07Z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TC034605409991</vt:lpwstr>
  </property>
</Properties>
</file>